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1" r:id="rId1"/>
  </p:sldMasterIdLst>
  <p:notesMasterIdLst>
    <p:notesMasterId r:id="rId17"/>
  </p:notesMasterIdLst>
  <p:sldIdLst>
    <p:sldId id="269" r:id="rId2"/>
    <p:sldId id="286" r:id="rId3"/>
    <p:sldId id="1769" r:id="rId4"/>
    <p:sldId id="1747" r:id="rId5"/>
    <p:sldId id="270" r:id="rId6"/>
    <p:sldId id="1736" r:id="rId7"/>
    <p:sldId id="1770" r:id="rId8"/>
    <p:sldId id="1771" r:id="rId9"/>
    <p:sldId id="1774" r:id="rId10"/>
    <p:sldId id="1775" r:id="rId11"/>
    <p:sldId id="1772" r:id="rId12"/>
    <p:sldId id="1773" r:id="rId13"/>
    <p:sldId id="1776" r:id="rId14"/>
    <p:sldId id="1737" r:id="rId15"/>
    <p:sldId id="1754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5A11"/>
    <a:srgbClr val="819AC6"/>
    <a:srgbClr val="4472C4"/>
    <a:srgbClr val="4C6EAE"/>
    <a:srgbClr val="7C7C7C"/>
    <a:srgbClr val="30AAC2"/>
    <a:srgbClr val="A0CC82"/>
    <a:srgbClr val="DEA178"/>
    <a:srgbClr val="76923C"/>
    <a:srgbClr val="FE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09926-4F49-461B-A7F1-203E684F7E55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CF962-189E-42BB-B9BB-C8C33A0D36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61C15E3-3861-73B5-C172-F0F9D0C6F8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8266" y="6047162"/>
            <a:ext cx="8193734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0A308CE-946F-43CA-92C2-A34BA84966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1002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E9D948BF-9B38-4FB2-95AD-47382CD18C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8324" y="1887478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id="{FF08C56D-2660-4CC6-B55C-A6ED880EF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43" y="1887479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id="{33C23E21-16D3-41CA-91B0-F773F04545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5883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5201B6-EAD4-F180-7B16-7B6707BE9246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6D4B16-750B-7721-09C6-45287901BE5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3B11FCE8-57EA-230C-E1F5-0DB16C9B50B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8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49AA30-70CF-4532-8E1A-4BB3BAFB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A48CA2-52C9-4EBC-8122-75001D4F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C16E85-4CEC-452A-95A7-72786DF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1EB357-1041-44B8-A925-47DCC0A322D0}"/>
              </a:ext>
            </a:extLst>
          </p:cNvPr>
          <p:cNvSpPr/>
          <p:nvPr userDrawn="1"/>
        </p:nvSpPr>
        <p:spPr>
          <a:xfrm>
            <a:off x="1362269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682B63-F719-4114-8523-DD3CFE718779}"/>
              </a:ext>
            </a:extLst>
          </p:cNvPr>
          <p:cNvSpPr/>
          <p:nvPr userDrawn="1"/>
        </p:nvSpPr>
        <p:spPr>
          <a:xfrm>
            <a:off x="4966217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55403F-B3CA-43CC-BBC0-2C3045F20F9B}"/>
              </a:ext>
            </a:extLst>
          </p:cNvPr>
          <p:cNvSpPr/>
          <p:nvPr userDrawn="1"/>
        </p:nvSpPr>
        <p:spPr>
          <a:xfrm>
            <a:off x="8570165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图片占位符 11">
            <a:extLst>
              <a:ext uri="{FF2B5EF4-FFF2-40B4-BE49-F238E27FC236}">
                <a16:creationId xmlns:a16="http://schemas.microsoft.com/office/drawing/2014/main" id="{F4D88E2F-9542-487C-87E9-4338EE12B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>
            <a:extLst>
              <a:ext uri="{FF2B5EF4-FFF2-40B4-BE49-F238E27FC236}">
                <a16:creationId xmlns:a16="http://schemas.microsoft.com/office/drawing/2014/main" id="{0FC9DB17-6D30-451E-9F15-0F358E99A3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>
            <a:extLst>
              <a:ext uri="{FF2B5EF4-FFF2-40B4-BE49-F238E27FC236}">
                <a16:creationId xmlns:a16="http://schemas.microsoft.com/office/drawing/2014/main" id="{6EC7C37C-B59A-4639-8175-7C7524713E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9617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1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3872BC-F0EF-4526-828D-D60FB118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2F3FA9-0FC6-4C63-AD50-5F759BD2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7B3D95-8888-4C9A-B6D0-DD87C9FE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F2480D-FFE8-4F14-949D-B022DF1AC1AC}"/>
              </a:ext>
            </a:extLst>
          </p:cNvPr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729E4E49-663A-4CE3-8F69-18F08EB0C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7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7289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7289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E158DE-D3DA-4118-BD59-F4D6A681C1B5}"/>
              </a:ext>
            </a:extLst>
          </p:cNvPr>
          <p:cNvSpPr/>
          <p:nvPr userDrawn="1"/>
        </p:nvSpPr>
        <p:spPr>
          <a:xfrm>
            <a:off x="5113178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26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5626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5626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FF7F90F-C2D1-4636-A958-A3164A4F5EF8}"/>
              </a:ext>
            </a:extLst>
          </p:cNvPr>
          <p:cNvSpPr/>
          <p:nvPr userDrawn="1"/>
        </p:nvSpPr>
        <p:spPr>
          <a:xfrm>
            <a:off x="566057" y="279920"/>
            <a:ext cx="4114800" cy="5859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F282809C-45BA-42F0-80BE-B6ED7919AE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550" y="279402"/>
            <a:ext cx="6940551" cy="58594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0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B3DB69-ABBB-48AC-A8E4-FB30440A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F935A95-6181-479D-A8A2-0DC167D95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76F4D5-FB9F-4084-9654-37A743B6F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EC0EC5-2552-42D4-9942-353129C73AE8}"/>
              </a:ext>
            </a:extLst>
          </p:cNvPr>
          <p:cNvSpPr/>
          <p:nvPr userDrawn="1"/>
        </p:nvSpPr>
        <p:spPr>
          <a:xfrm>
            <a:off x="0" y="285817"/>
            <a:ext cx="5635691" cy="6572185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11DB7F-F04D-4941-9122-8D85E0CCF0CA}"/>
              </a:ext>
            </a:extLst>
          </p:cNvPr>
          <p:cNvSpPr/>
          <p:nvPr userDrawn="1"/>
        </p:nvSpPr>
        <p:spPr>
          <a:xfrm>
            <a:off x="335903" y="545065"/>
            <a:ext cx="4963884" cy="599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D86384-7D59-9DD7-CED1-775E5A18E76F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1845CAC-9B98-BC1B-3366-E8640E8A0F4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F97A1A77-E2EB-7871-BA40-B9C64D1D0E9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199313-6EC4-479F-953B-1D42A9F3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F04492-1289-4BD1-8CDA-C01110E6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440A86-C54E-4A72-B06F-DFDE38BE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23735-9DE2-4B1C-B94B-E39CAEA018FF}"/>
              </a:ext>
            </a:extLst>
          </p:cNvPr>
          <p:cNvSpPr/>
          <p:nvPr userDrawn="1"/>
        </p:nvSpPr>
        <p:spPr>
          <a:xfrm>
            <a:off x="692799" y="328777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2C107B6-39C6-455D-9681-800F3A186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5120" y="1362270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9A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162798-34F4-4632-93D8-EB822C737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C6AFE4-AA64-4344-BBD4-DFD8B565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16B226-842E-474E-9062-CFFC30A6E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553-179F-4DB6-8D18-9BF73CAE2629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A31403-5C9C-4614-95C5-BC22A9864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75F85F-65C0-4D2D-BFA2-587A5D669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3839-E7A7-4CF5-A0B5-DCE8D7B920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9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751840" y="742781"/>
            <a:ext cx="1068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400" b="1" dirty="0">
                <a:solidFill>
                  <a:schemeClr val="bg1"/>
                </a:solidFill>
              </a:rPr>
              <a:t>17. L</a:t>
            </a:r>
            <a:r>
              <a:rPr lang="en-US" altLang="zh-CN" sz="4400" b="1" dirty="0" err="1">
                <a:solidFill>
                  <a:schemeClr val="bg1"/>
                </a:solidFill>
              </a:rPr>
              <a:t>ettre</a:t>
            </a:r>
            <a:r>
              <a:rPr lang="en-US" altLang="zh-CN" sz="4400" b="1" dirty="0">
                <a:solidFill>
                  <a:schemeClr val="bg1"/>
                </a:solidFill>
              </a:rPr>
              <a:t> </a:t>
            </a:r>
            <a:r>
              <a:rPr lang="fr-FR" altLang="zh-CN" sz="4400" b="1" dirty="0">
                <a:solidFill>
                  <a:schemeClr val="bg1"/>
                </a:solidFill>
              </a:rPr>
              <a:t>d’invitation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7410679" y="5577840"/>
            <a:ext cx="4781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8A63BE2-6B2F-393F-92A6-3859171D9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353" y="2265680"/>
            <a:ext cx="5314181" cy="210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67944" y="1641527"/>
            <a:ext cx="10002694" cy="464973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Il s’agit de quel type d’invitation ?</a:t>
            </a:r>
            <a:endParaRPr lang="zh-CN" altLang="zh-CN" sz="20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Qui l’entreprise invite-t-elle ? Pour quel motif ? </a:t>
            </a:r>
            <a:endParaRPr lang="zh-CN" altLang="zh-CN" sz="20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Qui prend en charge les frais de transport et de séjour de l’invité ?</a:t>
            </a:r>
            <a:endParaRPr lang="zh-CN" altLang="zh-CN" sz="20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Quelle est la durée du séjour de la personne invitée ? </a:t>
            </a:r>
            <a:endParaRPr lang="zh-CN" altLang="zh-CN" sz="20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809972"/>
            <a:ext cx="5400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Lettre d’invitation 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24864B9-A261-16D3-903F-6035F76EF0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064" y="1747519"/>
            <a:ext cx="8555417" cy="88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28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D668F2-651C-B980-F1D2-3901D40A3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09A2224-8628-D283-FCD4-5AAFB4B867BA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668849A-71A2-DA9D-7CB5-B70583688DFB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61AAA3F2-AB90-C193-C19A-7240C2B75001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D8F7F8D-4106-4CBD-4F5A-39CF9266BB8A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BE93787-AEDE-358F-A618-01A549950E0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AF67D67-DDCC-F5E3-33C7-C117C7B309D4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3580DE19-0FD0-6096-0D06-002BFC017481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F47D6D4-A4B2-5F75-8894-2257C6B8CD1C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EADD0842-A42A-B5A1-BFD6-520F2A14A02A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738BEDCA-D3C2-ACF5-356E-2BB5B53D5789}"/>
              </a:ext>
            </a:extLst>
          </p:cNvPr>
          <p:cNvSpPr txBox="1"/>
          <p:nvPr/>
        </p:nvSpPr>
        <p:spPr>
          <a:xfrm>
            <a:off x="1711784" y="741034"/>
            <a:ext cx="5329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Lettre d’invitation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D309BE9-8105-CBE4-8E22-C54484FCE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C20F8D-86A0-6CD9-047B-8A004A15F544}"/>
              </a:ext>
            </a:extLst>
          </p:cNvPr>
          <p:cNvSpPr txBox="1"/>
          <p:nvPr/>
        </p:nvSpPr>
        <p:spPr>
          <a:xfrm>
            <a:off x="1168406" y="1609643"/>
            <a:ext cx="5293324" cy="39990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séminaire n.m. </a:t>
            </a:r>
            <a:r>
              <a:rPr lang="zh-CN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研讨会</a:t>
            </a:r>
          </a:p>
          <a:p>
            <a:pPr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se dérouler v.pr. </a:t>
            </a:r>
            <a:r>
              <a:rPr lang="zh-CN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发生，进行</a:t>
            </a:r>
          </a:p>
          <a:p>
            <a:pPr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secteur n.m. </a:t>
            </a:r>
            <a:r>
              <a:rPr lang="zh-CN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领域，部门，区域</a:t>
            </a:r>
          </a:p>
          <a:p>
            <a:pPr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aborder v.t. </a:t>
            </a:r>
            <a:r>
              <a:rPr lang="zh-CN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涉及 </a:t>
            </a:r>
            <a:endParaRPr lang="fr-FR" altLang="zh-CN" sz="24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source </a:t>
            </a:r>
            <a:r>
              <a:rPr lang="fr-FR" altLang="zh-CN" sz="24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n.f</a:t>
            </a:r>
            <a:r>
              <a:rPr lang="fr-FR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来源，水源，泉水</a:t>
            </a:r>
          </a:p>
          <a:p>
            <a:pPr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fourniture </a:t>
            </a:r>
            <a:r>
              <a:rPr lang="fr-FR" altLang="zh-CN" sz="24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n.f</a:t>
            </a:r>
            <a:r>
              <a:rPr lang="fr-FR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供应，供给，供给品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CECD97-AD5B-822A-497E-002ABCCE1145}"/>
              </a:ext>
            </a:extLst>
          </p:cNvPr>
          <p:cNvSpPr txBox="1"/>
          <p:nvPr/>
        </p:nvSpPr>
        <p:spPr>
          <a:xfrm>
            <a:off x="6573490" y="1618059"/>
            <a:ext cx="5527070" cy="387080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7. renouvelable adj. 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可再生的，可更新的    </a:t>
            </a:r>
            <a:r>
              <a:rPr lang="fr-FR" altLang="zh-CN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énergie renouvelable 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再生性能源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8. </a:t>
            </a:r>
            <a:r>
              <a:rPr lang="fr-FR" altLang="zh-CN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propriété </a:t>
            </a:r>
            <a:r>
              <a:rPr lang="fr-FR" altLang="zh-CN" sz="24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n.f</a:t>
            </a:r>
            <a:r>
              <a:rPr lang="fr-FR" altLang="zh-CN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所有权，所有物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9. </a:t>
            </a:r>
            <a:r>
              <a:rPr lang="fr-FR" altLang="zh-CN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intellectuel, le adj. 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智力的，知识的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les droits de propriété intellectuelle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知识产权</a:t>
            </a:r>
            <a:endParaRPr lang="fr-FR" altLang="zh-CN" sz="2400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281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43368-E171-324F-43ED-5CB256BB7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CE9A24A-3FB1-42D0-7705-C78C28475146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2EB48AE-D089-08E3-1C45-C73A9F857E3F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4057B881-A7F1-64ED-6975-A8C97374244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8478012-4059-5003-6584-8FB3819F840D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28023FC-F1A6-617C-995F-CEBA37B9DDA7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6F0CBB9-27F7-EAD7-B34D-877EF89BF6D0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38919555-7A49-8CB4-AA63-AC0BDFA490A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ECDCCA9-D3D9-92E2-D7DE-C4E7A9F7A2B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4459467B-0BFE-C711-715A-F141D29734F8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6D477B79-C2CF-5392-64E6-C5E170799B3F}"/>
              </a:ext>
            </a:extLst>
          </p:cNvPr>
          <p:cNvSpPr txBox="1"/>
          <p:nvPr/>
        </p:nvSpPr>
        <p:spPr>
          <a:xfrm>
            <a:off x="1711784" y="741034"/>
            <a:ext cx="5329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Lettre d’invitation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FCC770C-855F-17BE-9516-640BF479E3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4830DF-6C1A-96F5-BDB7-008438A234D2}"/>
              </a:ext>
            </a:extLst>
          </p:cNvPr>
          <p:cNvSpPr txBox="1"/>
          <p:nvPr/>
        </p:nvSpPr>
        <p:spPr>
          <a:xfrm>
            <a:off x="1168406" y="1609643"/>
            <a:ext cx="5293324" cy="263456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10. à l’issue de... loc. </a:t>
            </a:r>
            <a:r>
              <a:rPr lang="fr-FR" altLang="zh-CN" sz="24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prép</a:t>
            </a:r>
            <a:r>
              <a:rPr lang="fr-FR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结束时</a:t>
            </a: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11. </a:t>
            </a:r>
            <a:r>
              <a:rPr lang="fr-FR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convier v.t. </a:t>
            </a:r>
            <a:r>
              <a:rPr lang="zh-CN" altLang="en-US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邀请 </a:t>
            </a: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12. </a:t>
            </a:r>
            <a:r>
              <a:rPr lang="fr-FR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rond, e adj </a:t>
            </a:r>
            <a:r>
              <a:rPr lang="zh-CN" altLang="en-US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圆形的</a:t>
            </a: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table ronde </a:t>
            </a:r>
            <a:r>
              <a:rPr lang="zh-CN" altLang="en-US" sz="24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圆桌会议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2045E0-FB38-E967-C8A5-DA35E172D4D7}"/>
              </a:ext>
            </a:extLst>
          </p:cNvPr>
          <p:cNvSpPr txBox="1"/>
          <p:nvPr/>
        </p:nvSpPr>
        <p:spPr>
          <a:xfrm>
            <a:off x="6543010" y="1609643"/>
            <a:ext cx="5527070" cy="263456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13. s’inscrire v.pr. 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报名参加，进行登记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14. coupon-réponse n.m. 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确认函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15. </a:t>
            </a:r>
            <a:r>
              <a:rPr lang="fr-FR" altLang="zh-CN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renseignement n.m. 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消息，有关资料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16. </a:t>
            </a:r>
            <a:r>
              <a:rPr lang="fr-FR" altLang="zh-CN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annexe </a:t>
            </a:r>
            <a:r>
              <a:rPr lang="fr-FR" altLang="zh-CN" sz="24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n.f</a:t>
            </a:r>
            <a:r>
              <a:rPr lang="fr-FR" altLang="zh-CN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附件，附录</a:t>
            </a:r>
          </a:p>
        </p:txBody>
      </p:sp>
    </p:spTree>
    <p:extLst>
      <p:ext uri="{BB962C8B-B14F-4D97-AF65-F5344CB8AC3E}">
        <p14:creationId xmlns:p14="http://schemas.microsoft.com/office/powerpoint/2010/main" val="2137027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C3498A-28E2-ACB7-27FF-39623F217E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48626DF6-A7C6-4CDE-FA5A-12F87CDC886E}"/>
              </a:ext>
            </a:extLst>
          </p:cNvPr>
          <p:cNvSpPr txBox="1"/>
          <p:nvPr/>
        </p:nvSpPr>
        <p:spPr>
          <a:xfrm>
            <a:off x="1467944" y="1641527"/>
            <a:ext cx="10002694" cy="464973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 vont participer à l’évènement ? </a:t>
            </a:r>
            <a:endParaRPr lang="zh-CN" altLang="zh-CN" sz="20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Quelles sont les activités prévues lors de l’évènement ? </a:t>
            </a:r>
            <a:endParaRPr lang="zh-CN" altLang="zh-CN" sz="20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Analysez la structure de cette invitation. </a:t>
            </a: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Quelle est la fonction de la deuxième dernier paragraphe?</a:t>
            </a:r>
            <a:endParaRPr lang="zh-CN" altLang="zh-CN" sz="20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D79A419-BAD1-F89C-D83E-19EED590517A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B1A180A-A112-0573-A8BE-C0D383933606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25B4C34-CF9C-2A5D-3B7D-A183278DDEA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873A788-B692-D145-B891-3FBAB6518426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4BA9661E-19B8-DBBF-11AB-4A151457445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B87963A-8ABE-AAD8-A587-2A2445336659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3CF5CC19-91FB-5DFC-CB42-C5415624C228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7FCA46-DD63-D01A-D163-C4E866E3FBA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38CF53E2-9C65-1509-080F-71E6759F8CFA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DBC7745D-CCB3-0C75-4D75-336EFFF5574F}"/>
              </a:ext>
            </a:extLst>
          </p:cNvPr>
          <p:cNvSpPr txBox="1"/>
          <p:nvPr/>
        </p:nvSpPr>
        <p:spPr>
          <a:xfrm>
            <a:off x="1711784" y="809972"/>
            <a:ext cx="5400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Lettre d’invitation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B10D48C-9919-8888-BC3A-12DF779EF8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31A0A7A-63D6-CA5D-FE87-596815B111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064" y="1747519"/>
            <a:ext cx="8555417" cy="88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97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83AAC87B-1DBC-25C0-FD51-5A122451F1B4}"/>
              </a:ext>
            </a:extLst>
          </p:cNvPr>
          <p:cNvSpPr txBox="1"/>
          <p:nvPr/>
        </p:nvSpPr>
        <p:spPr>
          <a:xfrm>
            <a:off x="1097280" y="1774293"/>
            <a:ext cx="10393680" cy="32283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zh-CN" altLang="zh-CN" sz="3200" b="1" kern="100" dirty="0">
                <a:solidFill>
                  <a:srgbClr val="00B0F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任务描述：</a:t>
            </a:r>
            <a:endParaRPr lang="en-US" altLang="zh-CN" sz="3200" b="1" kern="100" dirty="0">
              <a:solidFill>
                <a:srgbClr val="00B0F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1000"/>
              </a:spcAft>
            </a:pPr>
            <a:r>
              <a:rPr lang="zh-CN" altLang="zh-CN" sz="32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李烨经理在法国的公司拟邀请工程师黄为华先生赴法参与设备调试，请为其撰写一份邀请函，方便办理工作签证。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fr-FR" altLang="zh-CN" sz="3200" b="1" kern="100" dirty="0">
              <a:solidFill>
                <a:srgbClr val="00B0F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79C8987-52F7-3B6B-B65F-A30285E3C051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5CCD672-3331-857A-ED6F-745750FA07E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2C3E247-4E69-0345-F7F2-F2AE7115202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BAB8E2-260E-CF5E-A774-649562E05215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388D7F9-AF5A-94BF-7852-58265410368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F3C7DBD-5C63-BE2B-344D-DE39BCEFCC83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7F4C201-5D07-7D34-0962-807603FDBB3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EA2275C-6207-6684-8DBD-F6EDB2BE58E0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76E6ABF-5E71-7AF1-7E9F-EDF8F1854067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4480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815469" y="636392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algn="just">
              <a:lnSpc>
                <a:spcPts val="1900"/>
              </a:lnSpc>
              <a:spcAft>
                <a:spcPts val="1000"/>
              </a:spcAft>
            </a:pP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人工智能正在悄然改变我们的生活。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技术能够将重复性和时间密集型的任务自动化；可以通过分析大量数据，帮助人们做出更明智的决策；可以根据个人偏好和行为模式提供定制化的服务和产品，提高用户体验。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助手，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辅学，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翻译，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驾驶等让生活更加便利。虽然人工智能的发展也带来了一些挑战，如就业影响、隐私问题和伦理问题，但总体而言，它为人类社会带来了许多有益的改变。生活在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时代的我们，应学会理性看待科技，拥抱技术。</a:t>
            </a:r>
            <a:endParaRPr lang="zh-CN" altLang="en-US" sz="135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FD30DCF-1E75-3A91-D05E-B674D89A5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3D8D123-DB1F-5098-58AC-AE4A700B683C}"/>
              </a:ext>
            </a:extLst>
          </p:cNvPr>
          <p:cNvSpPr txBox="1"/>
          <p:nvPr/>
        </p:nvSpPr>
        <p:spPr>
          <a:xfrm>
            <a:off x="4237310" y="1334753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C9864B1-793C-C5D2-EE2C-BD595F403DA3}"/>
              </a:ext>
            </a:extLst>
          </p:cNvPr>
          <p:cNvSpPr/>
          <p:nvPr/>
        </p:nvSpPr>
        <p:spPr>
          <a:xfrm>
            <a:off x="6003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2EEEF70-5192-C206-5261-B999CAD0D3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893" y="2679700"/>
            <a:ext cx="8180139" cy="232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493520" y="57794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bg1"/>
                </a:solidFill>
              </a:rPr>
              <a:t>Objectifs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A5E4A2-C5FE-D35B-E92C-D3B14ED2BA6D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7A0E7F4-36EA-4609-E5DB-B81B58174AA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AFFAB29-FB79-B431-7BB5-5BB244EB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ED84EC-C0EB-1D13-4C23-99E85A811119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6F9B14-82DE-A3DF-9F37-892FB0D48C9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332972-5262-71CF-626C-3D02976903DC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157F59B-B710-4D11-9647-4600487CA5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9FC3240-E2C3-32F6-5EFF-55316423582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4841F-0CC0-9B86-AD68-1DA1C06C0C3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1">
            <a:extLst>
              <a:ext uri="{FF2B5EF4-FFF2-40B4-BE49-F238E27FC236}">
                <a16:creationId xmlns:a16="http://schemas.microsoft.com/office/drawing/2014/main" id="{17572569-776C-ACCC-501B-FA6966E2F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360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F413FE80-8B0A-88FD-ECA7-D4935AF39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260930"/>
              </p:ext>
            </p:extLst>
          </p:nvPr>
        </p:nvGraphicFramePr>
        <p:xfrm>
          <a:off x="2093743" y="1880130"/>
          <a:ext cx="8360897" cy="34125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0943">
                  <a:extLst>
                    <a:ext uri="{9D8B030D-6E8A-4147-A177-3AD203B41FA5}">
                      <a16:colId xmlns:a16="http://schemas.microsoft.com/office/drawing/2014/main" val="2972533022"/>
                    </a:ext>
                  </a:extLst>
                </a:gridCol>
                <a:gridCol w="7079954">
                  <a:extLst>
                    <a:ext uri="{9D8B030D-6E8A-4147-A177-3AD203B41FA5}">
                      <a16:colId xmlns:a16="http://schemas.microsoft.com/office/drawing/2014/main" val="2324775240"/>
                    </a:ext>
                  </a:extLst>
                </a:gridCol>
              </a:tblGrid>
              <a:tr h="16018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0" kern="0" dirty="0">
                          <a:solidFill>
                            <a:schemeClr val="tx1"/>
                          </a:solidFill>
                          <a:effectLst/>
                        </a:rPr>
                        <a:t>知识目标</a:t>
                      </a:r>
                      <a:endParaRPr lang="zh-CN" sz="2000" b="0" kern="1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0" kern="0" dirty="0">
                          <a:solidFill>
                            <a:schemeClr val="tx1"/>
                          </a:solidFill>
                          <a:effectLst/>
                        </a:rPr>
                        <a:t>掌握邀请函的不同类型，基本结构和应包含的关键信息。</a:t>
                      </a:r>
                      <a:endParaRPr lang="zh-CN" sz="2000" b="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0" kern="0" dirty="0">
                          <a:solidFill>
                            <a:schemeClr val="tx1"/>
                          </a:solidFill>
                          <a:effectLst/>
                        </a:rPr>
                        <a:t>掌握邀请函的常用词汇和重点句型。</a:t>
                      </a:r>
                      <a:endParaRPr lang="zh-CN" sz="2000" b="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0" kern="0" dirty="0">
                          <a:solidFill>
                            <a:schemeClr val="tx1"/>
                          </a:solidFill>
                          <a:effectLst/>
                        </a:rPr>
                        <a:t>了解跨文化交际礼仪知识。</a:t>
                      </a:r>
                      <a:endParaRPr lang="zh-CN" sz="2000" b="0" kern="1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2768936"/>
                  </a:ext>
                </a:extLst>
              </a:tr>
              <a:tr h="98908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0" kern="0" dirty="0">
                          <a:solidFill>
                            <a:schemeClr val="tx1"/>
                          </a:solidFill>
                          <a:effectLst/>
                        </a:rPr>
                        <a:t>技能目标</a:t>
                      </a:r>
                      <a:endParaRPr lang="zh-CN" sz="2000" b="0" kern="1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solidFill>
                            <a:schemeClr val="tx1"/>
                          </a:solidFill>
                          <a:effectLst/>
                        </a:rPr>
                        <a:t>能够根不同邀请对象和活动，编辑符合商务礼仪规范的邀请函。</a:t>
                      </a:r>
                      <a:endParaRPr lang="zh-CN" sz="20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solidFill>
                            <a:schemeClr val="tx1"/>
                          </a:solidFill>
                          <a:effectLst/>
                        </a:rPr>
                        <a:t>能够进行合乎礼仪地跨文化交际。</a:t>
                      </a:r>
                      <a:endParaRPr lang="zh-CN" sz="2000" kern="1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9748697"/>
                  </a:ext>
                </a:extLst>
              </a:tr>
              <a:tr h="3763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0" kern="0">
                          <a:solidFill>
                            <a:schemeClr val="tx1"/>
                          </a:solidFill>
                          <a:effectLst/>
                        </a:rPr>
                        <a:t>素质目标</a:t>
                      </a:r>
                      <a:endParaRPr lang="zh-CN" sz="2000" b="0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solidFill>
                            <a:schemeClr val="tx1"/>
                          </a:solidFill>
                          <a:effectLst/>
                        </a:rPr>
                        <a:t>培养遵礼、崇礼的人际交往精神和跨文化交际思维。</a:t>
                      </a:r>
                      <a:endParaRPr lang="zh-CN" sz="2000" kern="1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178583"/>
                  </a:ext>
                </a:extLst>
              </a:tr>
              <a:tr h="3763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0" kern="0" dirty="0">
                          <a:solidFill>
                            <a:schemeClr val="tx1"/>
                          </a:solidFill>
                          <a:effectLst/>
                        </a:rPr>
                        <a:t>重、难点</a:t>
                      </a:r>
                      <a:endParaRPr lang="zh-CN" sz="2000" b="0" kern="1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solidFill>
                            <a:schemeClr val="tx1"/>
                          </a:solidFill>
                          <a:effectLst/>
                        </a:rPr>
                        <a:t>邀请函的撰写。</a:t>
                      </a:r>
                      <a:endParaRPr lang="zh-CN" sz="2000" kern="1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340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66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3EEEB-5B74-BA64-8179-3B1FED346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1DAE0E6-0D6D-56F0-5234-0FD93D5B08AA}"/>
              </a:ext>
            </a:extLst>
          </p:cNvPr>
          <p:cNvSpPr txBox="1"/>
          <p:nvPr/>
        </p:nvSpPr>
        <p:spPr>
          <a:xfrm>
            <a:off x="1238228" y="916582"/>
            <a:ext cx="10393680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1300A50-D4FE-F1B4-B490-AB29F0AA07E4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56443D7-2637-A45C-5158-5F197327C98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BB3DB2A8-D3BE-1730-DCE1-EACD240C560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1358DC3-E22D-8E72-9030-5540A1F93967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5AE8E744-82D9-3677-B05D-2C10C8F858F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B38DE9A-4FEB-302F-DD36-92BB46E4532F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943ED3D0-E567-E426-E1CF-AFE0312F159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2C3C40D-4FB5-E0D9-EB0C-DE17456EBEBA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25F11115-D982-E862-7AEE-3C7FF469593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18CD4551-68BC-51A4-1F95-BFCDB568880E}"/>
              </a:ext>
            </a:extLst>
          </p:cNvPr>
          <p:cNvSpPr txBox="1"/>
          <p:nvPr/>
        </p:nvSpPr>
        <p:spPr>
          <a:xfrm>
            <a:off x="1705588" y="2347743"/>
            <a:ext cx="9458960" cy="1938992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fr-FR" altLang="zh-CN" sz="2400" b="1" dirty="0"/>
              <a:t>Quels sont les différents types de lettre d’invitation? </a:t>
            </a:r>
          </a:p>
          <a:p>
            <a:endParaRPr lang="fr-FR" altLang="zh-CN" sz="2400" dirty="0"/>
          </a:p>
          <a:p>
            <a:r>
              <a:rPr lang="fr-FR" altLang="zh-CN" sz="2400" dirty="0"/>
              <a:t>Une invitation pour un évènement </a:t>
            </a:r>
            <a:endParaRPr lang="en-US" altLang="zh-CN" sz="2400" dirty="0"/>
          </a:p>
          <a:p>
            <a:r>
              <a:rPr lang="fr-FR" altLang="zh-CN" sz="2400" dirty="0"/>
              <a:t>Une invitation pour un visa </a:t>
            </a:r>
          </a:p>
          <a:p>
            <a:endParaRPr lang="fr-FR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427371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9EE53FD-C70F-8785-6A48-2C1568FE9BF5}"/>
              </a:ext>
            </a:extLst>
          </p:cNvPr>
          <p:cNvSpPr txBox="1"/>
          <p:nvPr/>
        </p:nvSpPr>
        <p:spPr>
          <a:xfrm>
            <a:off x="1238228" y="916582"/>
            <a:ext cx="10393680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1DB54CA3-199C-2603-3BB4-E9060430162D}"/>
              </a:ext>
            </a:extLst>
          </p:cNvPr>
          <p:cNvSpPr txBox="1"/>
          <p:nvPr/>
        </p:nvSpPr>
        <p:spPr>
          <a:xfrm>
            <a:off x="1705588" y="2478862"/>
            <a:ext cx="9458960" cy="156966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fr-FR" altLang="zh-CN" sz="2400" b="1" dirty="0"/>
              <a:t>Quels</a:t>
            </a:r>
            <a:r>
              <a:rPr lang="zh-CN" altLang="en-US" sz="2400" b="1" dirty="0"/>
              <a:t> </a:t>
            </a:r>
            <a:r>
              <a:rPr lang="fr-FR" altLang="zh-CN" sz="2400" b="1" dirty="0"/>
              <a:t>sont</a:t>
            </a:r>
            <a:r>
              <a:rPr lang="zh-CN" altLang="en-US" sz="2400" b="1" dirty="0"/>
              <a:t> </a:t>
            </a:r>
            <a:r>
              <a:rPr lang="fr-FR" altLang="zh-CN" sz="2400" b="1" dirty="0"/>
              <a:t>les</a:t>
            </a:r>
            <a:r>
              <a:rPr lang="zh-CN" altLang="en-US" sz="2400" b="1" dirty="0"/>
              <a:t> </a:t>
            </a:r>
            <a:r>
              <a:rPr lang="fr-FR" altLang="zh-CN" sz="2400" b="1" dirty="0"/>
              <a:t>éléments</a:t>
            </a:r>
            <a:r>
              <a:rPr lang="zh-CN" altLang="en-US" sz="2400" b="1" dirty="0"/>
              <a:t> </a:t>
            </a:r>
            <a:r>
              <a:rPr lang="fr-FR" altLang="zh-CN" sz="2400" b="1" dirty="0"/>
              <a:t>indispensables</a:t>
            </a:r>
            <a:r>
              <a:rPr lang="zh-CN" altLang="en-US" sz="2400" b="1" dirty="0"/>
              <a:t> </a:t>
            </a:r>
            <a:r>
              <a:rPr lang="fr-FR" altLang="zh-CN" sz="2400" b="1" dirty="0"/>
              <a:t>pour rédiger</a:t>
            </a:r>
            <a:r>
              <a:rPr lang="zh-CN" altLang="en-US" sz="2400" b="1" dirty="0"/>
              <a:t> </a:t>
            </a:r>
            <a:r>
              <a:rPr lang="fr-FR" altLang="zh-CN" sz="2400" b="1" dirty="0"/>
              <a:t>une invitation ?</a:t>
            </a:r>
          </a:p>
          <a:p>
            <a:endParaRPr lang="fr-FR" altLang="zh-CN" sz="2400" dirty="0"/>
          </a:p>
          <a:p>
            <a:r>
              <a:rPr lang="fr-FR" altLang="zh-CN" sz="2400" dirty="0"/>
              <a:t>Destinataire, date et lieu, objet, activités prévues, appel à l’action</a:t>
            </a:r>
          </a:p>
          <a:p>
            <a:endParaRPr lang="fr-FR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70375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9815059-C287-8172-A97A-378CCAF22EE7}"/>
              </a:ext>
            </a:extLst>
          </p:cNvPr>
          <p:cNvSpPr txBox="1"/>
          <p:nvPr/>
        </p:nvSpPr>
        <p:spPr>
          <a:xfrm>
            <a:off x="794193" y="2044005"/>
            <a:ext cx="446183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Réfléchir</a:t>
            </a:r>
          </a:p>
          <a:p>
            <a:endParaRPr lang="fr-FR" altLang="zh-CN" sz="3600" b="1" dirty="0">
              <a:solidFill>
                <a:srgbClr val="971C13"/>
              </a:solidFill>
              <a:latin typeface="Cambria Math" panose="02040503050406030204" pitchFamily="18" charset="0"/>
              <a:ea typeface="Cambria Math" panose="02040503050406030204" pitchFamily="18" charset="0"/>
              <a:cs typeface="Tahoma" panose="020B0604030504040204" pitchFamily="34" charset="0"/>
            </a:endParaRPr>
          </a:p>
          <a:p>
            <a:r>
              <a:rPr lang="fr-FR" altLang="zh-CN" sz="2800" dirty="0"/>
              <a:t>Qui doit rédiger la lettre d’invitation pour un visa d’affaires ?</a:t>
            </a:r>
            <a:endParaRPr lang="zh-CN" altLang="en-US" sz="2800" dirty="0"/>
          </a:p>
          <a:p>
            <a:endParaRPr lang="fr-FR" altLang="zh-CN" sz="3600" b="1" dirty="0">
              <a:solidFill>
                <a:srgbClr val="971C13"/>
              </a:solidFill>
              <a:latin typeface="Cambria Math" panose="02040503050406030204" pitchFamily="18" charset="0"/>
              <a:ea typeface="Cambria Math" panose="02040503050406030204" pitchFamily="18" charset="0"/>
              <a:cs typeface="Tahoma" panose="020B060403050404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DA68850-B813-1330-54D6-13BC0D13E98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24500" y="284480"/>
            <a:ext cx="6667500" cy="657352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68D3685-9960-FEC0-FF2C-9FD0DAD4E57B}"/>
              </a:ext>
            </a:extLst>
          </p:cNvPr>
          <p:cNvSpPr txBox="1"/>
          <p:nvPr/>
        </p:nvSpPr>
        <p:spPr>
          <a:xfrm>
            <a:off x="875473" y="3643808"/>
            <a:ext cx="411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400" dirty="0"/>
              <a:t>Le hôte ( l’entreprise invitante )</a:t>
            </a:r>
            <a:endParaRPr lang="zh-CN" altLang="en-US" sz="24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B468E4-7B3F-CF4A-0C11-B2B6F70357C8}"/>
              </a:ext>
            </a:extLst>
          </p:cNvPr>
          <p:cNvSpPr txBox="1"/>
          <p:nvPr/>
        </p:nvSpPr>
        <p:spPr>
          <a:xfrm>
            <a:off x="5707380" y="813584"/>
            <a:ext cx="6096000" cy="1938992"/>
          </a:xfrm>
          <a:prstGeom prst="rect">
            <a:avLst/>
          </a:prstGeom>
          <a:solidFill>
            <a:schemeClr val="accent4">
              <a:alpha val="63000"/>
            </a:schemeClr>
          </a:solidFill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arela"/>
                <a:ea typeface="等线" panose="02010600030101010101" pitchFamily="2" charset="-122"/>
                <a:cs typeface="+mn-cs"/>
              </a:rPr>
              <a:t> Toute lettre d’invitation pour un visa </a:t>
            </a:r>
            <a:r>
              <a:rPr kumimoji="0" lang="fr-FR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arela"/>
                <a:ea typeface="等线" panose="02010600030101010101" pitchFamily="2" charset="-122"/>
                <a:cs typeface="+mn-cs"/>
              </a:rPr>
              <a:t>doit être rédigée du point de vue de </a:t>
            </a:r>
            <a:r>
              <a:rPr kumimoji="0" lang="fr-FR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Varela"/>
                <a:ea typeface="等线" panose="02010600030101010101" pitchFamily="2" charset="-122"/>
                <a:cs typeface="+mn-cs"/>
              </a:rPr>
              <a:t>l'entreprise invitante </a:t>
            </a:r>
            <a:r>
              <a:rPr kumimoji="0" lang="fr-FR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arela"/>
                <a:ea typeface="等线" panose="02010600030101010101" pitchFamily="2" charset="-122"/>
                <a:cs typeface="+mn-cs"/>
              </a:rPr>
              <a:t>et non de la personne invitée. ce doit être comme si l'hôte parlait au consulat au nom du demandeur.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39EEE8-D574-23E7-58BB-FB84607D83FC}"/>
              </a:ext>
            </a:extLst>
          </p:cNvPr>
          <p:cNvSpPr txBox="1"/>
          <p:nvPr/>
        </p:nvSpPr>
        <p:spPr>
          <a:xfrm>
            <a:off x="5707380" y="3123922"/>
            <a:ext cx="6096000" cy="1938992"/>
          </a:xfrm>
          <a:prstGeom prst="rect">
            <a:avLst/>
          </a:prstGeom>
          <a:solidFill>
            <a:schemeClr val="accent4">
              <a:alpha val="63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R="0" lv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arela"/>
                <a:ea typeface="等线" panose="02010600030101010101" pitchFamily="2" charset="-122"/>
              </a:defRPr>
            </a:lvl1pPr>
          </a:lstStyle>
          <a:p>
            <a:r>
              <a:rPr lang="fr-FR" altLang="zh-CN" b="1" dirty="0"/>
              <a:t>Une lettre d'invitation pour un visa doit contenir</a:t>
            </a:r>
            <a:r>
              <a:rPr lang="fr-FR" altLang="zh-CN" dirty="0"/>
              <a:t> </a:t>
            </a:r>
            <a:r>
              <a:rPr lang="fr-FR" altLang="zh-CN" b="1" dirty="0">
                <a:solidFill>
                  <a:srgbClr val="00B050"/>
                </a:solidFill>
              </a:rPr>
              <a:t>les dates de voyage</a:t>
            </a:r>
            <a:r>
              <a:rPr lang="fr-FR" altLang="zh-CN" dirty="0"/>
              <a:t>, </a:t>
            </a:r>
            <a:r>
              <a:rPr lang="fr-FR" altLang="zh-CN" b="1" dirty="0">
                <a:solidFill>
                  <a:srgbClr val="00B050"/>
                </a:solidFill>
              </a:rPr>
              <a:t>l'agenda</a:t>
            </a:r>
            <a:r>
              <a:rPr lang="fr-FR" altLang="zh-CN" dirty="0"/>
              <a:t> </a:t>
            </a:r>
            <a:r>
              <a:rPr lang="fr-FR" altLang="zh-CN" b="1" dirty="0"/>
              <a:t>du voyage,</a:t>
            </a:r>
            <a:r>
              <a:rPr lang="fr-FR" altLang="zh-CN" dirty="0"/>
              <a:t> </a:t>
            </a:r>
            <a:r>
              <a:rPr lang="fr-FR" altLang="zh-CN" b="1" dirty="0">
                <a:solidFill>
                  <a:srgbClr val="00B050"/>
                </a:solidFill>
              </a:rPr>
              <a:t>l’adresse de l’hébergement </a:t>
            </a:r>
            <a:r>
              <a:rPr lang="fr-FR" altLang="zh-CN" b="1" dirty="0"/>
              <a:t>de l’invité</a:t>
            </a:r>
            <a:r>
              <a:rPr lang="fr-FR" altLang="zh-CN" dirty="0"/>
              <a:t>. </a:t>
            </a:r>
          </a:p>
          <a:p>
            <a:endParaRPr lang="fr-FR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727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11111E-6 L -0.00222 -0.165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35014" y="1536701"/>
            <a:ext cx="10066104" cy="484183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1. consul n.m.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领事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consul général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总领事</a:t>
            </a:r>
          </a:p>
          <a:p>
            <a:pPr lvl="0" algn="just">
              <a:lnSpc>
                <a:spcPct val="150000"/>
              </a:lnSpc>
              <a:spcAft>
                <a:spcPts val="180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ambassade </a:t>
            </a:r>
            <a:r>
              <a:rPr lang="fr-FR" altLang="zh-CN" sz="28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n.f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大使馆  </a:t>
            </a: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8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3. formellement  adv.</a:t>
            </a:r>
            <a:r>
              <a:rPr lang="zh-CN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正式地</a:t>
            </a:r>
          </a:p>
          <a:p>
            <a:pPr lvl="0" algn="just">
              <a:lnSpc>
                <a:spcPct val="150000"/>
              </a:lnSpc>
              <a:spcAft>
                <a:spcPts val="18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4. prévoir v.t. </a:t>
            </a:r>
            <a:r>
              <a:rPr lang="zh-CN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预备，准备</a:t>
            </a:r>
            <a:endParaRPr lang="zh-CN" altLang="en-US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endParaRPr lang="zh-CN" altLang="en-US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741034"/>
            <a:ext cx="5329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Lettre d’invitation 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10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299EEE-3140-159F-66D9-E522C9F0B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D235FCBF-478D-885E-7906-DA92E6695B25}"/>
              </a:ext>
            </a:extLst>
          </p:cNvPr>
          <p:cNvSpPr txBox="1"/>
          <p:nvPr/>
        </p:nvSpPr>
        <p:spPr>
          <a:xfrm>
            <a:off x="1435014" y="1536701"/>
            <a:ext cx="10066104" cy="45340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6. crucial, e adj.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关键的，重要的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7.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former v.t.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培训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8.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déplacement n.m.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走动，出差，旅行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9.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appui n.m.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支持 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à l’appui de 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为了支持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… …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endParaRPr lang="zh-CN" altLang="en-US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34EB8B6-C6D3-2B9F-A619-3FC684F29D21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5CEEA01-4F32-E07A-7067-B343B357D440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727E6BF5-3A1E-B806-4AEE-94FF6E6D25E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B151CC6-62DE-0CF2-020F-2F249E7FC23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F780503-6E2E-E4DE-A507-565EE81E77B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9EBA047-E120-E60D-4A26-6C76B1FFE2C5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89809E4E-B871-9EE5-338B-526D420DCCA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04895A-44C7-5340-FD26-0FB14FD630C6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B307DB62-CB6A-517B-1CCF-F461B6EA21FC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E445433D-D632-A3D2-6AE4-A511B90A65C3}"/>
              </a:ext>
            </a:extLst>
          </p:cNvPr>
          <p:cNvSpPr txBox="1"/>
          <p:nvPr/>
        </p:nvSpPr>
        <p:spPr>
          <a:xfrm>
            <a:off x="1711784" y="741034"/>
            <a:ext cx="5329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Lettre d’invitation 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95FA260-1773-5FF6-02B8-01AE6B77F8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53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A4219-CE9B-29D3-D7E4-CA168AA8E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596B8679-C3BC-35FF-AC80-7719FAEEEE3E}"/>
              </a:ext>
            </a:extLst>
          </p:cNvPr>
          <p:cNvSpPr txBox="1"/>
          <p:nvPr/>
        </p:nvSpPr>
        <p:spPr>
          <a:xfrm>
            <a:off x="1255976" y="1609643"/>
            <a:ext cx="5226104" cy="29941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10. y compris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包含，包括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11.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profil n.m.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轮廓，外形，外观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 profil de l’entreprise 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指公司概况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DC49AEB-0BD6-8BAF-901E-42D3BFB9B029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9D4754E-C340-9B71-362C-A7866E4A7C56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688E1F9A-7D70-5CCE-860F-F231E1956B6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13EC087-B8F5-D0BD-E472-DEC40E0893C3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85DE98D-A0DB-4A66-C0F3-B7EC04AC6DD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12A0724-3214-D839-1A00-04493BDAF4A8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752307DA-0A6D-9283-104E-2BA3360BE9F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08E432F-EAA7-6DB8-A4F8-B16B9214EA17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093CE68E-76F0-57FD-64A4-FC23BAC341FA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A8635CB-1EC7-DBAF-5920-002526093986}"/>
              </a:ext>
            </a:extLst>
          </p:cNvPr>
          <p:cNvSpPr txBox="1"/>
          <p:nvPr/>
        </p:nvSpPr>
        <p:spPr>
          <a:xfrm>
            <a:off x="1711784" y="741034"/>
            <a:ext cx="5329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Lettre d’invitation 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75028C0-B960-66A4-2296-33E0CC0F1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F3F5B40-C016-DB15-4D7F-06008C6F3E39}"/>
              </a:ext>
            </a:extLst>
          </p:cNvPr>
          <p:cNvSpPr txBox="1"/>
          <p:nvPr/>
        </p:nvSpPr>
        <p:spPr>
          <a:xfrm>
            <a:off x="6681385" y="1614006"/>
            <a:ext cx="5039361" cy="29941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just">
              <a:lnSpc>
                <a:spcPct val="150000"/>
              </a:lnSpc>
              <a:spcAft>
                <a:spcPts val="1000"/>
              </a:spcAft>
              <a:defRPr sz="2800" kern="10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fr-FR" altLang="zh-CN" dirty="0"/>
              <a:t>12. itinéraire n.m. </a:t>
            </a:r>
            <a:r>
              <a:rPr lang="zh-CN" altLang="fr-FR" dirty="0"/>
              <a:t>行程</a:t>
            </a:r>
            <a:endParaRPr lang="en-US" altLang="zh-CN" dirty="0"/>
          </a:p>
          <a:p>
            <a:r>
              <a:rPr lang="en-US" altLang="zh-CN" dirty="0"/>
              <a:t>13. </a:t>
            </a:r>
            <a:r>
              <a:rPr lang="fr-FR" altLang="zh-CN" dirty="0"/>
              <a:t>supplémentaire adj. </a:t>
            </a:r>
            <a:r>
              <a:rPr lang="zh-CN" altLang="en-US" dirty="0"/>
              <a:t>补充的</a:t>
            </a:r>
            <a:endParaRPr lang="fr-FR" altLang="zh-CN" dirty="0"/>
          </a:p>
          <a:p>
            <a:r>
              <a:rPr lang="fr-FR" altLang="zh-CN" dirty="0"/>
              <a:t>14. considérer v.t. </a:t>
            </a:r>
            <a:r>
              <a:rPr lang="zh-CN" altLang="en-US" dirty="0"/>
              <a:t>考虑</a:t>
            </a:r>
          </a:p>
          <a:p>
            <a:r>
              <a:rPr lang="en-US" altLang="zh-CN" dirty="0"/>
              <a:t>15. </a:t>
            </a:r>
            <a:r>
              <a:rPr lang="fr-FR" altLang="zh-CN" dirty="0"/>
              <a:t>approuver v.t. </a:t>
            </a:r>
            <a:r>
              <a:rPr lang="zh-CN" altLang="en-US" dirty="0"/>
              <a:t>同意</a:t>
            </a:r>
            <a:endParaRPr lang="fr-FR" altLang="zh-CN" dirty="0"/>
          </a:p>
        </p:txBody>
      </p:sp>
    </p:spTree>
    <p:extLst>
      <p:ext uri="{BB962C8B-B14F-4D97-AF65-F5344CB8AC3E}">
        <p14:creationId xmlns:p14="http://schemas.microsoft.com/office/powerpoint/2010/main" val="724725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E94EF3-39AA-7245-4E4F-45334AAFD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142CD435-D9E4-326B-F0B0-68AF42C03880}"/>
              </a:ext>
            </a:extLst>
          </p:cNvPr>
          <p:cNvSpPr txBox="1"/>
          <p:nvPr/>
        </p:nvSpPr>
        <p:spPr>
          <a:xfrm>
            <a:off x="1255976" y="1609643"/>
            <a:ext cx="5226104" cy="29941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10. y compris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包含，包括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11.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profil n.m.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轮廓，外形，外观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 profil de l’entreprise 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指公司概况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B482382-C4EF-6338-AF6B-DAF9008F4960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79E41B8-E91F-EFC9-9ADC-B12541FBC028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A9E6D4BD-8B0A-9BB8-5546-2BF2B4BCDC7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27799E4-F6CB-F6FC-4061-635A6DB8B4F3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7399646-B74A-D931-80A8-F3B287B3490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EB639C8-3B00-059B-22ED-F81EA28604E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FB93BC43-728E-1EA9-0AED-E0BF09A55448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EA8F704-5212-4DA9-7609-EDA4AEB4A6D6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70A60A00-F919-9F1A-1655-8DF90728E750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87CE41A7-D800-A04F-FC7A-70D2E9D4556E}"/>
              </a:ext>
            </a:extLst>
          </p:cNvPr>
          <p:cNvSpPr txBox="1"/>
          <p:nvPr/>
        </p:nvSpPr>
        <p:spPr>
          <a:xfrm>
            <a:off x="1711784" y="741034"/>
            <a:ext cx="5329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Lettre d’invitation 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CE1F8985-46EF-7AF5-82FC-8F1530DE4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0ED728F-1312-3995-A45F-15089C250880}"/>
              </a:ext>
            </a:extLst>
          </p:cNvPr>
          <p:cNvSpPr txBox="1"/>
          <p:nvPr/>
        </p:nvSpPr>
        <p:spPr>
          <a:xfrm>
            <a:off x="6681385" y="1614006"/>
            <a:ext cx="5039361" cy="29941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just">
              <a:lnSpc>
                <a:spcPct val="150000"/>
              </a:lnSpc>
              <a:spcAft>
                <a:spcPts val="1000"/>
              </a:spcAft>
              <a:defRPr sz="2800" kern="10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fr-FR" altLang="zh-CN" dirty="0"/>
              <a:t>12. itinéraire n.m. </a:t>
            </a:r>
            <a:r>
              <a:rPr lang="zh-CN" altLang="fr-FR" dirty="0"/>
              <a:t>行程</a:t>
            </a:r>
            <a:endParaRPr lang="en-US" altLang="zh-CN" dirty="0"/>
          </a:p>
          <a:p>
            <a:r>
              <a:rPr lang="en-US" altLang="zh-CN" dirty="0"/>
              <a:t>13. </a:t>
            </a:r>
            <a:r>
              <a:rPr lang="fr-FR" altLang="zh-CN" dirty="0"/>
              <a:t>supplémentaire adj. </a:t>
            </a:r>
            <a:r>
              <a:rPr lang="zh-CN" altLang="en-US" dirty="0"/>
              <a:t>补充的</a:t>
            </a:r>
            <a:endParaRPr lang="fr-FR" altLang="zh-CN" dirty="0"/>
          </a:p>
          <a:p>
            <a:r>
              <a:rPr lang="fr-FR" altLang="zh-CN" dirty="0"/>
              <a:t>14. considérer v.t. </a:t>
            </a:r>
            <a:r>
              <a:rPr lang="zh-CN" altLang="en-US" dirty="0"/>
              <a:t>考虑</a:t>
            </a:r>
          </a:p>
          <a:p>
            <a:r>
              <a:rPr lang="en-US" altLang="zh-CN" dirty="0"/>
              <a:t>15. </a:t>
            </a:r>
            <a:r>
              <a:rPr lang="fr-FR" altLang="zh-CN" dirty="0"/>
              <a:t>approuver v.t. </a:t>
            </a:r>
            <a:r>
              <a:rPr lang="zh-CN" altLang="en-US" dirty="0"/>
              <a:t>同意</a:t>
            </a:r>
            <a:endParaRPr lang="fr-FR" altLang="zh-CN" dirty="0"/>
          </a:p>
        </p:txBody>
      </p:sp>
    </p:spTree>
    <p:extLst>
      <p:ext uri="{BB962C8B-B14F-4D97-AF65-F5344CB8AC3E}">
        <p14:creationId xmlns:p14="http://schemas.microsoft.com/office/powerpoint/2010/main" val="2218132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画廊</Template>
  <TotalTime>4589</TotalTime>
  <Words>941</Words>
  <Application>Microsoft Office PowerPoint</Application>
  <PresentationFormat>宽屏</PresentationFormat>
  <Paragraphs>176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Varela</vt:lpstr>
      <vt:lpstr>等线</vt:lpstr>
      <vt:lpstr>宋体</vt:lpstr>
      <vt:lpstr>微软雅黑</vt:lpstr>
      <vt:lpstr>Arial</vt:lpstr>
      <vt:lpstr>Calibri</vt:lpstr>
      <vt:lpstr>Calibri Light</vt:lpstr>
      <vt:lpstr>Cambria Math</vt:lpstr>
      <vt:lpstr>Rockwell Extra Bold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 JIANG</dc:creator>
  <cp:lastModifiedBy>jia JIANG</cp:lastModifiedBy>
  <cp:revision>54</cp:revision>
  <dcterms:created xsi:type="dcterms:W3CDTF">2022-08-16T14:16:08Z</dcterms:created>
  <dcterms:modified xsi:type="dcterms:W3CDTF">2024-10-13T07:57:15Z</dcterms:modified>
</cp:coreProperties>
</file>